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7" r:id="rId14"/>
    <p:sldId id="278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8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146868505139416E-2"/>
          <c:y val="7.2679183881939377E-2"/>
          <c:w val="0.94374725190500974"/>
          <c:h val="0.8116470236600621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Лист1!$G$390</c:f>
              <c:strCache>
                <c:ptCount val="1"/>
                <c:pt idx="0">
                  <c:v>средний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Лист1!$F$391:$F$418</c:f>
              <c:strCache>
                <c:ptCount val="28"/>
                <c:pt idx="0">
                  <c:v>Б 1</c:v>
                </c:pt>
                <c:pt idx="1">
                  <c:v>Б 2</c:v>
                </c:pt>
                <c:pt idx="2">
                  <c:v>Б 3</c:v>
                </c:pt>
                <c:pt idx="3">
                  <c:v>Б 4</c:v>
                </c:pt>
                <c:pt idx="4">
                  <c:v>Б 5</c:v>
                </c:pt>
                <c:pt idx="5">
                  <c:v>П 6</c:v>
                </c:pt>
                <c:pt idx="6">
                  <c:v>Б 7</c:v>
                </c:pt>
                <c:pt idx="7">
                  <c:v>П 8</c:v>
                </c:pt>
                <c:pt idx="8">
                  <c:v>Б 9</c:v>
                </c:pt>
                <c:pt idx="9">
                  <c:v>П 10</c:v>
                </c:pt>
                <c:pt idx="10">
                  <c:v>Б 11</c:v>
                </c:pt>
                <c:pt idx="11">
                  <c:v>Б 12</c:v>
                </c:pt>
                <c:pt idx="12">
                  <c:v>Б 13</c:v>
                </c:pt>
                <c:pt idx="13">
                  <c:v>П 14</c:v>
                </c:pt>
                <c:pt idx="14">
                  <c:v>Б 15</c:v>
                </c:pt>
                <c:pt idx="15">
                  <c:v>П16</c:v>
                </c:pt>
                <c:pt idx="16">
                  <c:v>Б 17</c:v>
                </c:pt>
                <c:pt idx="17">
                  <c:v>Б18</c:v>
                </c:pt>
                <c:pt idx="18">
                  <c:v>П 19</c:v>
                </c:pt>
                <c:pt idx="19">
                  <c:v>П 20</c:v>
                </c:pt>
                <c:pt idx="20">
                  <c:v>Б 21</c:v>
                </c:pt>
                <c:pt idx="21">
                  <c:v>П 22</c:v>
                </c:pt>
                <c:pt idx="22">
                  <c:v>В 23</c:v>
                </c:pt>
                <c:pt idx="23">
                  <c:v>В 24</c:v>
                </c:pt>
                <c:pt idx="24">
                  <c:v>В 25</c:v>
                </c:pt>
                <c:pt idx="25">
                  <c:v>В 26</c:v>
                </c:pt>
                <c:pt idx="26">
                  <c:v>В 27</c:v>
                </c:pt>
                <c:pt idx="27">
                  <c:v>В 28</c:v>
                </c:pt>
              </c:strCache>
            </c:strRef>
          </c:cat>
          <c:val>
            <c:numRef>
              <c:f>Лист1!$G$391:$G$418</c:f>
              <c:numCache>
                <c:formatCode>General</c:formatCode>
                <c:ptCount val="28"/>
                <c:pt idx="0">
                  <c:v>78.47</c:v>
                </c:pt>
                <c:pt idx="1">
                  <c:v>61.58</c:v>
                </c:pt>
                <c:pt idx="2">
                  <c:v>63.65</c:v>
                </c:pt>
                <c:pt idx="3">
                  <c:v>56.76</c:v>
                </c:pt>
                <c:pt idx="4">
                  <c:v>88.44</c:v>
                </c:pt>
                <c:pt idx="5">
                  <c:v>50.77</c:v>
                </c:pt>
                <c:pt idx="6">
                  <c:v>56.78</c:v>
                </c:pt>
                <c:pt idx="7">
                  <c:v>30.89</c:v>
                </c:pt>
                <c:pt idx="8">
                  <c:v>68.22</c:v>
                </c:pt>
                <c:pt idx="9">
                  <c:v>33.83</c:v>
                </c:pt>
                <c:pt idx="10">
                  <c:v>43.71</c:v>
                </c:pt>
                <c:pt idx="11">
                  <c:v>55.68</c:v>
                </c:pt>
                <c:pt idx="12">
                  <c:v>90.31</c:v>
                </c:pt>
                <c:pt idx="13">
                  <c:v>66.150000000000006</c:v>
                </c:pt>
                <c:pt idx="14">
                  <c:v>55.15</c:v>
                </c:pt>
                <c:pt idx="15">
                  <c:v>22.97</c:v>
                </c:pt>
                <c:pt idx="16">
                  <c:v>75.349999999999994</c:v>
                </c:pt>
                <c:pt idx="17">
                  <c:v>69.25</c:v>
                </c:pt>
                <c:pt idx="18">
                  <c:v>62.05</c:v>
                </c:pt>
                <c:pt idx="19">
                  <c:v>49.07</c:v>
                </c:pt>
                <c:pt idx="20">
                  <c:v>80.52</c:v>
                </c:pt>
                <c:pt idx="21">
                  <c:v>36.5</c:v>
                </c:pt>
                <c:pt idx="22">
                  <c:v>35.4</c:v>
                </c:pt>
                <c:pt idx="23">
                  <c:v>19.420000000000002</c:v>
                </c:pt>
                <c:pt idx="24">
                  <c:v>22.2</c:v>
                </c:pt>
                <c:pt idx="25">
                  <c:v>26.17</c:v>
                </c:pt>
                <c:pt idx="26">
                  <c:v>23.1</c:v>
                </c:pt>
                <c:pt idx="27">
                  <c:v>29.36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BE3-45C2-A80F-CFAB6A91CAE1}"/>
            </c:ext>
          </c:extLst>
        </c:ser>
        <c:ser>
          <c:idx val="1"/>
          <c:order val="1"/>
          <c:tx>
            <c:strRef>
              <c:f>Лист1!$H$390</c:f>
              <c:strCache>
                <c:ptCount val="1"/>
                <c:pt idx="0">
                  <c:v>в группе не преодолевших порог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Лист1!$F$391:$F$418</c:f>
              <c:strCache>
                <c:ptCount val="28"/>
                <c:pt idx="0">
                  <c:v>Б 1</c:v>
                </c:pt>
                <c:pt idx="1">
                  <c:v>Б 2</c:v>
                </c:pt>
                <c:pt idx="2">
                  <c:v>Б 3</c:v>
                </c:pt>
                <c:pt idx="3">
                  <c:v>Б 4</c:v>
                </c:pt>
                <c:pt idx="4">
                  <c:v>Б 5</c:v>
                </c:pt>
                <c:pt idx="5">
                  <c:v>П 6</c:v>
                </c:pt>
                <c:pt idx="6">
                  <c:v>Б 7</c:v>
                </c:pt>
                <c:pt idx="7">
                  <c:v>П 8</c:v>
                </c:pt>
                <c:pt idx="8">
                  <c:v>Б 9</c:v>
                </c:pt>
                <c:pt idx="9">
                  <c:v>П 10</c:v>
                </c:pt>
                <c:pt idx="10">
                  <c:v>Б 11</c:v>
                </c:pt>
                <c:pt idx="11">
                  <c:v>Б 12</c:v>
                </c:pt>
                <c:pt idx="12">
                  <c:v>Б 13</c:v>
                </c:pt>
                <c:pt idx="13">
                  <c:v>П 14</c:v>
                </c:pt>
                <c:pt idx="14">
                  <c:v>Б 15</c:v>
                </c:pt>
                <c:pt idx="15">
                  <c:v>П16</c:v>
                </c:pt>
                <c:pt idx="16">
                  <c:v>Б 17</c:v>
                </c:pt>
                <c:pt idx="17">
                  <c:v>Б18</c:v>
                </c:pt>
                <c:pt idx="18">
                  <c:v>П 19</c:v>
                </c:pt>
                <c:pt idx="19">
                  <c:v>П 20</c:v>
                </c:pt>
                <c:pt idx="20">
                  <c:v>Б 21</c:v>
                </c:pt>
                <c:pt idx="21">
                  <c:v>П 22</c:v>
                </c:pt>
                <c:pt idx="22">
                  <c:v>В 23</c:v>
                </c:pt>
                <c:pt idx="23">
                  <c:v>В 24</c:v>
                </c:pt>
                <c:pt idx="24">
                  <c:v>В 25</c:v>
                </c:pt>
                <c:pt idx="25">
                  <c:v>В 26</c:v>
                </c:pt>
                <c:pt idx="26">
                  <c:v>В 27</c:v>
                </c:pt>
                <c:pt idx="27">
                  <c:v>В 28</c:v>
                </c:pt>
              </c:strCache>
            </c:strRef>
          </c:cat>
          <c:val>
            <c:numRef>
              <c:f>Лист1!$H$391:$H$418</c:f>
              <c:numCache>
                <c:formatCode>General</c:formatCode>
                <c:ptCount val="28"/>
                <c:pt idx="0">
                  <c:v>60.47</c:v>
                </c:pt>
                <c:pt idx="1">
                  <c:v>43.07</c:v>
                </c:pt>
                <c:pt idx="2">
                  <c:v>22.71</c:v>
                </c:pt>
                <c:pt idx="3">
                  <c:v>21.53</c:v>
                </c:pt>
                <c:pt idx="4">
                  <c:v>68.14</c:v>
                </c:pt>
                <c:pt idx="5">
                  <c:v>12.54</c:v>
                </c:pt>
                <c:pt idx="6">
                  <c:v>32.89</c:v>
                </c:pt>
                <c:pt idx="7">
                  <c:v>12.54</c:v>
                </c:pt>
                <c:pt idx="8">
                  <c:v>44.25</c:v>
                </c:pt>
                <c:pt idx="9">
                  <c:v>6.34</c:v>
                </c:pt>
                <c:pt idx="10">
                  <c:v>16.809999999999999</c:v>
                </c:pt>
                <c:pt idx="11">
                  <c:v>10.77</c:v>
                </c:pt>
                <c:pt idx="12">
                  <c:v>70.209999999999994</c:v>
                </c:pt>
                <c:pt idx="13">
                  <c:v>30.83</c:v>
                </c:pt>
                <c:pt idx="14">
                  <c:v>29.94</c:v>
                </c:pt>
                <c:pt idx="15">
                  <c:v>2.8</c:v>
                </c:pt>
                <c:pt idx="16">
                  <c:v>46.17</c:v>
                </c:pt>
                <c:pt idx="17">
                  <c:v>34.659999999999997</c:v>
                </c:pt>
                <c:pt idx="18">
                  <c:v>28.02</c:v>
                </c:pt>
                <c:pt idx="19">
                  <c:v>22.57</c:v>
                </c:pt>
                <c:pt idx="20">
                  <c:v>51.03</c:v>
                </c:pt>
                <c:pt idx="21">
                  <c:v>2.46</c:v>
                </c:pt>
                <c:pt idx="22">
                  <c:v>7.06</c:v>
                </c:pt>
                <c:pt idx="23">
                  <c:v>0.2</c:v>
                </c:pt>
                <c:pt idx="24">
                  <c:v>0.59</c:v>
                </c:pt>
                <c:pt idx="25">
                  <c:v>2.56</c:v>
                </c:pt>
                <c:pt idx="26">
                  <c:v>0.79</c:v>
                </c:pt>
                <c:pt idx="27">
                  <c:v>0.49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BE3-45C2-A80F-CFAB6A91CAE1}"/>
            </c:ext>
          </c:extLst>
        </c:ser>
        <c:ser>
          <c:idx val="2"/>
          <c:order val="2"/>
          <c:tx>
            <c:strRef>
              <c:f>Лист1!$I$390</c:f>
              <c:strCache>
                <c:ptCount val="1"/>
                <c:pt idx="0">
                  <c:v>в группе от 36 до до 60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Лист1!$F$391:$F$418</c:f>
              <c:strCache>
                <c:ptCount val="28"/>
                <c:pt idx="0">
                  <c:v>Б 1</c:v>
                </c:pt>
                <c:pt idx="1">
                  <c:v>Б 2</c:v>
                </c:pt>
                <c:pt idx="2">
                  <c:v>Б 3</c:v>
                </c:pt>
                <c:pt idx="3">
                  <c:v>Б 4</c:v>
                </c:pt>
                <c:pt idx="4">
                  <c:v>Б 5</c:v>
                </c:pt>
                <c:pt idx="5">
                  <c:v>П 6</c:v>
                </c:pt>
                <c:pt idx="6">
                  <c:v>Б 7</c:v>
                </c:pt>
                <c:pt idx="7">
                  <c:v>П 8</c:v>
                </c:pt>
                <c:pt idx="8">
                  <c:v>Б 9</c:v>
                </c:pt>
                <c:pt idx="9">
                  <c:v>П 10</c:v>
                </c:pt>
                <c:pt idx="10">
                  <c:v>Б 11</c:v>
                </c:pt>
                <c:pt idx="11">
                  <c:v>Б 12</c:v>
                </c:pt>
                <c:pt idx="12">
                  <c:v>Б 13</c:v>
                </c:pt>
                <c:pt idx="13">
                  <c:v>П 14</c:v>
                </c:pt>
                <c:pt idx="14">
                  <c:v>Б 15</c:v>
                </c:pt>
                <c:pt idx="15">
                  <c:v>П16</c:v>
                </c:pt>
                <c:pt idx="16">
                  <c:v>Б 17</c:v>
                </c:pt>
                <c:pt idx="17">
                  <c:v>Б18</c:v>
                </c:pt>
                <c:pt idx="18">
                  <c:v>П 19</c:v>
                </c:pt>
                <c:pt idx="19">
                  <c:v>П 20</c:v>
                </c:pt>
                <c:pt idx="20">
                  <c:v>Б 21</c:v>
                </c:pt>
                <c:pt idx="21">
                  <c:v>П 22</c:v>
                </c:pt>
                <c:pt idx="22">
                  <c:v>В 23</c:v>
                </c:pt>
                <c:pt idx="23">
                  <c:v>В 24</c:v>
                </c:pt>
                <c:pt idx="24">
                  <c:v>В 25</c:v>
                </c:pt>
                <c:pt idx="25">
                  <c:v>В 26</c:v>
                </c:pt>
                <c:pt idx="26">
                  <c:v>В 27</c:v>
                </c:pt>
                <c:pt idx="27">
                  <c:v>В 28</c:v>
                </c:pt>
              </c:strCache>
            </c:strRef>
          </c:cat>
          <c:val>
            <c:numRef>
              <c:f>Лист1!$I$391:$I$418</c:f>
              <c:numCache>
                <c:formatCode>General</c:formatCode>
                <c:ptCount val="28"/>
                <c:pt idx="0">
                  <c:v>80.7</c:v>
                </c:pt>
                <c:pt idx="1">
                  <c:v>57.5</c:v>
                </c:pt>
                <c:pt idx="2">
                  <c:v>58.4</c:v>
                </c:pt>
                <c:pt idx="3">
                  <c:v>44.4</c:v>
                </c:pt>
                <c:pt idx="4">
                  <c:v>87.7</c:v>
                </c:pt>
                <c:pt idx="5">
                  <c:v>38.049999999999997</c:v>
                </c:pt>
                <c:pt idx="6">
                  <c:v>48.95</c:v>
                </c:pt>
                <c:pt idx="7">
                  <c:v>22.95</c:v>
                </c:pt>
                <c:pt idx="8">
                  <c:v>64.3</c:v>
                </c:pt>
                <c:pt idx="9">
                  <c:v>23</c:v>
                </c:pt>
                <c:pt idx="10">
                  <c:v>33.049999999999997</c:v>
                </c:pt>
                <c:pt idx="11">
                  <c:v>46.6</c:v>
                </c:pt>
                <c:pt idx="12">
                  <c:v>90.2</c:v>
                </c:pt>
                <c:pt idx="13">
                  <c:v>61.85</c:v>
                </c:pt>
                <c:pt idx="14">
                  <c:v>47.85</c:v>
                </c:pt>
                <c:pt idx="15">
                  <c:v>12.6</c:v>
                </c:pt>
                <c:pt idx="16">
                  <c:v>72.7</c:v>
                </c:pt>
                <c:pt idx="17">
                  <c:v>65.3</c:v>
                </c:pt>
                <c:pt idx="18">
                  <c:v>58.6</c:v>
                </c:pt>
                <c:pt idx="19">
                  <c:v>42.95</c:v>
                </c:pt>
                <c:pt idx="20">
                  <c:v>80.599999999999994</c:v>
                </c:pt>
                <c:pt idx="21">
                  <c:v>26</c:v>
                </c:pt>
                <c:pt idx="22">
                  <c:v>25.8</c:v>
                </c:pt>
                <c:pt idx="23">
                  <c:v>5.03</c:v>
                </c:pt>
                <c:pt idx="24">
                  <c:v>7.77</c:v>
                </c:pt>
                <c:pt idx="25">
                  <c:v>15.9</c:v>
                </c:pt>
                <c:pt idx="26">
                  <c:v>8.4</c:v>
                </c:pt>
                <c:pt idx="27">
                  <c:v>11.23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BE3-45C2-A80F-CFAB6A91CAE1}"/>
            </c:ext>
          </c:extLst>
        </c:ser>
        <c:ser>
          <c:idx val="3"/>
          <c:order val="3"/>
          <c:tx>
            <c:strRef>
              <c:f>Лист1!$J$390</c:f>
              <c:strCache>
                <c:ptCount val="1"/>
                <c:pt idx="0">
                  <c:v>в группе от 61 до 80 баллов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Лист1!$F$391:$F$418</c:f>
              <c:strCache>
                <c:ptCount val="28"/>
                <c:pt idx="0">
                  <c:v>Б 1</c:v>
                </c:pt>
                <c:pt idx="1">
                  <c:v>Б 2</c:v>
                </c:pt>
                <c:pt idx="2">
                  <c:v>Б 3</c:v>
                </c:pt>
                <c:pt idx="3">
                  <c:v>Б 4</c:v>
                </c:pt>
                <c:pt idx="4">
                  <c:v>Б 5</c:v>
                </c:pt>
                <c:pt idx="5">
                  <c:v>П 6</c:v>
                </c:pt>
                <c:pt idx="6">
                  <c:v>Б 7</c:v>
                </c:pt>
                <c:pt idx="7">
                  <c:v>П 8</c:v>
                </c:pt>
                <c:pt idx="8">
                  <c:v>Б 9</c:v>
                </c:pt>
                <c:pt idx="9">
                  <c:v>П 10</c:v>
                </c:pt>
                <c:pt idx="10">
                  <c:v>Б 11</c:v>
                </c:pt>
                <c:pt idx="11">
                  <c:v>Б 12</c:v>
                </c:pt>
                <c:pt idx="12">
                  <c:v>Б 13</c:v>
                </c:pt>
                <c:pt idx="13">
                  <c:v>П 14</c:v>
                </c:pt>
                <c:pt idx="14">
                  <c:v>Б 15</c:v>
                </c:pt>
                <c:pt idx="15">
                  <c:v>П16</c:v>
                </c:pt>
                <c:pt idx="16">
                  <c:v>Б 17</c:v>
                </c:pt>
                <c:pt idx="17">
                  <c:v>Б18</c:v>
                </c:pt>
                <c:pt idx="18">
                  <c:v>П 19</c:v>
                </c:pt>
                <c:pt idx="19">
                  <c:v>П 20</c:v>
                </c:pt>
                <c:pt idx="20">
                  <c:v>Б 21</c:v>
                </c:pt>
                <c:pt idx="21">
                  <c:v>П 22</c:v>
                </c:pt>
                <c:pt idx="22">
                  <c:v>В 23</c:v>
                </c:pt>
                <c:pt idx="23">
                  <c:v>В 24</c:v>
                </c:pt>
                <c:pt idx="24">
                  <c:v>В 25</c:v>
                </c:pt>
                <c:pt idx="25">
                  <c:v>В 26</c:v>
                </c:pt>
                <c:pt idx="26">
                  <c:v>В 27</c:v>
                </c:pt>
                <c:pt idx="27">
                  <c:v>В 28</c:v>
                </c:pt>
              </c:strCache>
            </c:strRef>
          </c:cat>
          <c:val>
            <c:numRef>
              <c:f>Лист1!$J$391:$J$418</c:f>
              <c:numCache>
                <c:formatCode>General</c:formatCode>
                <c:ptCount val="28"/>
                <c:pt idx="0">
                  <c:v>81.599999999999994</c:v>
                </c:pt>
                <c:pt idx="1">
                  <c:v>71.78</c:v>
                </c:pt>
                <c:pt idx="2">
                  <c:v>84.59</c:v>
                </c:pt>
                <c:pt idx="3">
                  <c:v>84.91</c:v>
                </c:pt>
                <c:pt idx="4">
                  <c:v>97.48</c:v>
                </c:pt>
                <c:pt idx="5">
                  <c:v>78.69</c:v>
                </c:pt>
                <c:pt idx="6">
                  <c:v>73.11</c:v>
                </c:pt>
                <c:pt idx="7">
                  <c:v>40.880000000000003</c:v>
                </c:pt>
                <c:pt idx="8">
                  <c:v>80.19</c:v>
                </c:pt>
                <c:pt idx="9">
                  <c:v>52.83</c:v>
                </c:pt>
                <c:pt idx="10">
                  <c:v>63.44</c:v>
                </c:pt>
                <c:pt idx="11">
                  <c:v>82.7</c:v>
                </c:pt>
                <c:pt idx="12">
                  <c:v>98.58</c:v>
                </c:pt>
                <c:pt idx="13">
                  <c:v>83.33</c:v>
                </c:pt>
                <c:pt idx="14">
                  <c:v>70.83</c:v>
                </c:pt>
                <c:pt idx="15">
                  <c:v>37.03</c:v>
                </c:pt>
                <c:pt idx="16">
                  <c:v>88.79</c:v>
                </c:pt>
                <c:pt idx="17">
                  <c:v>86.79</c:v>
                </c:pt>
                <c:pt idx="18">
                  <c:v>79.25</c:v>
                </c:pt>
                <c:pt idx="19">
                  <c:v>63.68</c:v>
                </c:pt>
                <c:pt idx="20">
                  <c:v>91.98</c:v>
                </c:pt>
                <c:pt idx="21">
                  <c:v>58.65</c:v>
                </c:pt>
                <c:pt idx="22">
                  <c:v>53.3</c:v>
                </c:pt>
                <c:pt idx="23">
                  <c:v>33.270000000000003</c:v>
                </c:pt>
                <c:pt idx="24">
                  <c:v>40.72</c:v>
                </c:pt>
                <c:pt idx="25">
                  <c:v>42.09</c:v>
                </c:pt>
                <c:pt idx="26">
                  <c:v>42.61</c:v>
                </c:pt>
                <c:pt idx="27">
                  <c:v>56.39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BE3-45C2-A80F-CFAB6A91CAE1}"/>
            </c:ext>
          </c:extLst>
        </c:ser>
        <c:ser>
          <c:idx val="4"/>
          <c:order val="4"/>
          <c:tx>
            <c:strRef>
              <c:f>Лист1!$K$390</c:f>
              <c:strCache>
                <c:ptCount val="1"/>
                <c:pt idx="0">
                  <c:v>в группе от 81-100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Лист1!$F$391:$F$418</c:f>
              <c:strCache>
                <c:ptCount val="28"/>
                <c:pt idx="0">
                  <c:v>Б 1</c:v>
                </c:pt>
                <c:pt idx="1">
                  <c:v>Б 2</c:v>
                </c:pt>
                <c:pt idx="2">
                  <c:v>Б 3</c:v>
                </c:pt>
                <c:pt idx="3">
                  <c:v>Б 4</c:v>
                </c:pt>
                <c:pt idx="4">
                  <c:v>Б 5</c:v>
                </c:pt>
                <c:pt idx="5">
                  <c:v>П 6</c:v>
                </c:pt>
                <c:pt idx="6">
                  <c:v>Б 7</c:v>
                </c:pt>
                <c:pt idx="7">
                  <c:v>П 8</c:v>
                </c:pt>
                <c:pt idx="8">
                  <c:v>Б 9</c:v>
                </c:pt>
                <c:pt idx="9">
                  <c:v>П 10</c:v>
                </c:pt>
                <c:pt idx="10">
                  <c:v>Б 11</c:v>
                </c:pt>
                <c:pt idx="11">
                  <c:v>Б 12</c:v>
                </c:pt>
                <c:pt idx="12">
                  <c:v>Б 13</c:v>
                </c:pt>
                <c:pt idx="13">
                  <c:v>П 14</c:v>
                </c:pt>
                <c:pt idx="14">
                  <c:v>Б 15</c:v>
                </c:pt>
                <c:pt idx="15">
                  <c:v>П16</c:v>
                </c:pt>
                <c:pt idx="16">
                  <c:v>Б 17</c:v>
                </c:pt>
                <c:pt idx="17">
                  <c:v>Б18</c:v>
                </c:pt>
                <c:pt idx="18">
                  <c:v>П 19</c:v>
                </c:pt>
                <c:pt idx="19">
                  <c:v>П 20</c:v>
                </c:pt>
                <c:pt idx="20">
                  <c:v>Б 21</c:v>
                </c:pt>
                <c:pt idx="21">
                  <c:v>П 22</c:v>
                </c:pt>
                <c:pt idx="22">
                  <c:v>В 23</c:v>
                </c:pt>
                <c:pt idx="23">
                  <c:v>В 24</c:v>
                </c:pt>
                <c:pt idx="24">
                  <c:v>В 25</c:v>
                </c:pt>
                <c:pt idx="25">
                  <c:v>В 26</c:v>
                </c:pt>
                <c:pt idx="26">
                  <c:v>В 27</c:v>
                </c:pt>
                <c:pt idx="27">
                  <c:v>В 28</c:v>
                </c:pt>
              </c:strCache>
            </c:strRef>
          </c:cat>
          <c:val>
            <c:numRef>
              <c:f>Лист1!$K$391:$K$418</c:f>
              <c:numCache>
                <c:formatCode>General</c:formatCode>
                <c:ptCount val="28"/>
                <c:pt idx="0">
                  <c:v>89.47</c:v>
                </c:pt>
                <c:pt idx="1">
                  <c:v>83.92</c:v>
                </c:pt>
                <c:pt idx="2">
                  <c:v>97.66</c:v>
                </c:pt>
                <c:pt idx="3">
                  <c:v>94.15</c:v>
                </c:pt>
                <c:pt idx="4">
                  <c:v>99.42</c:v>
                </c:pt>
                <c:pt idx="5">
                  <c:v>97.08</c:v>
                </c:pt>
                <c:pt idx="6">
                  <c:v>89.18</c:v>
                </c:pt>
                <c:pt idx="7">
                  <c:v>77.19</c:v>
                </c:pt>
                <c:pt idx="8">
                  <c:v>94.15</c:v>
                </c:pt>
                <c:pt idx="9">
                  <c:v>80.989999999999995</c:v>
                </c:pt>
                <c:pt idx="10">
                  <c:v>85.96</c:v>
                </c:pt>
                <c:pt idx="11">
                  <c:v>97.37</c:v>
                </c:pt>
                <c:pt idx="12">
                  <c:v>100</c:v>
                </c:pt>
                <c:pt idx="13">
                  <c:v>97.37</c:v>
                </c:pt>
                <c:pt idx="14">
                  <c:v>89.47</c:v>
                </c:pt>
                <c:pt idx="15">
                  <c:v>71.349999999999994</c:v>
                </c:pt>
                <c:pt idx="16">
                  <c:v>98.83</c:v>
                </c:pt>
                <c:pt idx="17">
                  <c:v>95.61</c:v>
                </c:pt>
                <c:pt idx="18">
                  <c:v>85.67</c:v>
                </c:pt>
                <c:pt idx="19">
                  <c:v>83.04</c:v>
                </c:pt>
                <c:pt idx="20">
                  <c:v>95.91</c:v>
                </c:pt>
                <c:pt idx="21">
                  <c:v>83.04</c:v>
                </c:pt>
                <c:pt idx="22">
                  <c:v>79.92</c:v>
                </c:pt>
                <c:pt idx="23">
                  <c:v>82.65</c:v>
                </c:pt>
                <c:pt idx="24">
                  <c:v>80.510000000000005</c:v>
                </c:pt>
                <c:pt idx="25">
                  <c:v>73.88</c:v>
                </c:pt>
                <c:pt idx="26">
                  <c:v>80.7</c:v>
                </c:pt>
                <c:pt idx="27">
                  <c:v>92.01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BE3-45C2-A80F-CFAB6A91CA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5306911"/>
        <c:axId val="835307871"/>
      </c:lineChart>
      <c:catAx>
        <c:axId val="835306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5307871"/>
        <c:crosses val="autoZero"/>
        <c:auto val="1"/>
        <c:lblAlgn val="ctr"/>
        <c:lblOffset val="100"/>
        <c:noMultiLvlLbl val="0"/>
      </c:catAx>
      <c:valAx>
        <c:axId val="8353078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53069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2C90C-B317-481A-80EB-47546818CE88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DC551-ADE4-42AC-B31C-290FC9160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42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DC551-ADE4-42AC-B31C-290FC91607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99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32E0A-5120-919F-33FC-CEB47531C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51B1D8-3D7A-59E9-5C97-D6D40D448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B5358B-62DB-2503-2029-A2C320BA5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EFD19-556B-44C5-8729-6C4E95ACAA4E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14F1D1-1AD9-FEFD-CA7C-8C66242D9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5D49C5-599E-73A2-E00E-057EF5928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204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7A96C4-CE71-DBCF-BCF4-08EEA1BF8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562F939-74C9-1172-7397-64DDC6383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1786AD-2CC1-CFFE-B663-96D7FEA1F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15A4-25CF-4021-8B67-53FC73C14B7A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28CA73-725D-A506-820C-8E4EB48A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27AFB8-7AA3-FFD9-571B-88E0B5AA4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12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9D4E0AF-D59B-9D60-67E4-51D08A6DFD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4D1C60-2341-9CFC-4699-ED0B241821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CB94D-DC0D-F801-E12D-C2BD2C217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9757F-06F9-402A-A4FC-39D05BCB8C05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22F2CA-7B28-FB11-BAD3-66C98DA41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F63FF2-0DB5-B15C-6B65-412A9CD5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75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CE53A-905B-DF41-5CB3-498A5F3C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10E590-D660-0C35-FDC1-B88D7B7C8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BAFD15-7AF6-DD4D-6627-77A772B6C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7F3C-8E85-432D-AB99-BB2AA1917C06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9FC6A3-1DFB-68BA-FFC4-05BEE58B8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484ED1-ACFC-88F7-8992-FB80AF8F7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6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5D8A3A-1B8D-B3C2-7AD4-775102BC1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BA8F9B-47CE-9060-8528-78182E09A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CC4C07-60D2-FFE0-FE63-17A3ADBD9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7E4-DC38-4771-8E89-2019AEAF6B97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9EC9DD-DE7C-66B4-D83F-2D1957CA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F28C1B-9FEE-BC85-AC0D-3DEF4A9CF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88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FE8A8-9A09-067E-FDA0-4BA4AEA93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B1B018-694D-EBF6-AAE5-EBDE40A0A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D9A363-249C-9527-436D-274E1C17E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F9FE3B-B10E-DEFD-11F7-FB6741745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42AF8-B516-4E98-A791-E23576569844}" type="datetime1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7A824B-BE6A-8B7C-05C9-E18749BBB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C955D8-460D-2A87-5B83-961FF79D0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12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33E789-6B57-2E68-96B3-F123F347A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8B0FB6-A69E-B507-9AB6-0EB0A29D3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EF6F2C8-D783-4279-6445-A3E21FA9F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04435F-6BDC-9DFA-824D-89B2B0F4B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1C697A-2D72-3F7D-52C4-4FC2963A08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67812B8-CA13-99CE-AA53-90410DA1F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B138-54B8-4847-990C-3940700BA197}" type="datetime1">
              <a:rPr lang="ru-RU" smtClean="0"/>
              <a:t>25.09.2025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7FB46B2-ABEE-04DB-04D3-37D767682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D3E00F1-D51F-E7A7-2A42-7E9D1E2EF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69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8A5A1-6FA2-B252-DF7C-6DA2C8E00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7D0974-7425-5C5F-1491-EAD41FC5B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0E01E-81C5-4586-80A0-FF80A3D08A38}" type="datetime1">
              <a:rPr lang="ru-RU" smtClean="0"/>
              <a:t>25.09.2025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6015FD1-1AD7-57C3-0E0A-4E05C6B88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FD93BFC-AAE7-3CE8-51FD-B6F268A69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42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A4ACF01-C3E8-CDED-C695-AEFD5D235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B166-B522-4CBA-ACC6-AC06DCD6CF53}" type="datetime1">
              <a:rPr lang="ru-RU" smtClean="0"/>
              <a:t>25.09.2025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2380422-9857-886C-A6E8-DF984624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2FC673-8D04-BCE3-0842-0D827D6FB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1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E73A9-AE55-E44B-A72B-C7780053C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39A5F5-84E4-A0C1-327F-32BEC4193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6AA821-1613-955B-A2CA-37EF9BCD5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0C8336-F0A0-7D5A-A404-96FD3F0BD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273EC-971A-4429-B9D8-C60613077D5E}" type="datetime1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C98BCF-B614-BC5C-F39D-27C0AE1BB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8D44B7-2318-A807-402F-8B869EC8D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82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089F1-B982-CA34-6CDB-149DD0BCD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84ADDF-2E55-883F-1EFF-9981E570D3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FFACE74-A4CD-6F3A-CF6B-2368090F9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420D80-DCEB-F7B3-248D-2E67C0354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C903-5F62-4C9B-B2AE-05019182B441}" type="datetime1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1D0FF2-9DCB-C7CA-1554-E8A089270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9337D0-EE9C-87F9-E2D7-E06988B97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3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2900A-0EE8-748B-DAF2-C8788ECCC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41DC80-EAB0-B798-256E-C558F3EEF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7D0BBF-D6A0-9925-E583-2F2D7D4D02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B52B4-0342-4BC0-9759-368A5FFAEC86}" type="datetime1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E0668C-1B3D-B815-2EB6-27DDC214E6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32A41D-B416-A225-45FB-24FA9D5A5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22E73-DFCF-45B1-AE95-622D6F0F5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03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B456B34-20B1-2270-710E-4D2A247C05F5}"/>
              </a:ext>
            </a:extLst>
          </p:cNvPr>
          <p:cNvSpPr txBox="1"/>
          <p:nvPr/>
        </p:nvSpPr>
        <p:spPr>
          <a:xfrm>
            <a:off x="1559859" y="1067126"/>
            <a:ext cx="86599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ГИА – 2025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F46DCE-5219-7C32-53ED-38E3BD5CB7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256" r="11023"/>
          <a:stretch>
            <a:fillRect/>
          </a:stretch>
        </p:blipFill>
        <p:spPr>
          <a:xfrm>
            <a:off x="145676" y="3030061"/>
            <a:ext cx="11900647" cy="382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296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08D5006-4598-FB7A-16EB-3664C623B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10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34207-0587-6D15-67AB-E9D32F72E8B7}"/>
              </a:ext>
            </a:extLst>
          </p:cNvPr>
          <p:cNvSpPr txBox="1"/>
          <p:nvPr/>
        </p:nvSpPr>
        <p:spPr>
          <a:xfrm>
            <a:off x="305920" y="187824"/>
            <a:ext cx="117829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учреждения, которые продемонстрировали высокие результаты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78D757-0D86-8466-5B30-7133CEEA84D7}"/>
              </a:ext>
            </a:extLst>
          </p:cNvPr>
          <p:cNvSpPr txBox="1"/>
          <p:nvPr/>
        </p:nvSpPr>
        <p:spPr>
          <a:xfrm>
            <a:off x="453839" y="923382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1.Структурное подразделение Новосибирского государственного университета - Специализированный учебно-научный центр Университета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DC207F-CDE1-EE1B-B779-C72088B91BDF}"/>
              </a:ext>
            </a:extLst>
          </p:cNvPr>
          <p:cNvSpPr txBox="1"/>
          <p:nvPr/>
        </p:nvSpPr>
        <p:spPr>
          <a:xfrm>
            <a:off x="453839" y="2120605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2.Муниципальное автономное общеобразовательное учреждение города Новосибирска «Гимназия №1»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3AA9C7-4717-659C-D543-A8C0BDB64238}"/>
              </a:ext>
            </a:extLst>
          </p:cNvPr>
          <p:cNvSpPr txBox="1"/>
          <p:nvPr/>
        </p:nvSpPr>
        <p:spPr>
          <a:xfrm>
            <a:off x="453839" y="2967335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3.Муниципальное бюджетное общеобразовательное учреждение Куйбышевского района «Средняя общеобразовательная школа №3»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2B0073-FA40-A9A0-9BE5-B280E3C489D7}"/>
              </a:ext>
            </a:extLst>
          </p:cNvPr>
          <p:cNvSpPr txBox="1"/>
          <p:nvPr/>
        </p:nvSpPr>
        <p:spPr>
          <a:xfrm>
            <a:off x="453839" y="4091064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4.Муниципальное бюджетное общеобразовательное учреждение города Новосибирска «Средняя общеобразовательная школа №170»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788CC0-6C9F-30A1-749D-BAB9FE5520E6}"/>
              </a:ext>
            </a:extLst>
          </p:cNvPr>
          <p:cNvSpPr txBox="1"/>
          <p:nvPr/>
        </p:nvSpPr>
        <p:spPr>
          <a:xfrm>
            <a:off x="547968" y="5334017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5.Муниципальное автономное общеобразовательное учреждение города Новосибирска «Новосибирский экономический лицей»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3FD8B2-577C-1C39-215C-E0F7FCD7C510}"/>
              </a:ext>
            </a:extLst>
          </p:cNvPr>
          <p:cNvSpPr txBox="1"/>
          <p:nvPr/>
        </p:nvSpPr>
        <p:spPr>
          <a:xfrm>
            <a:off x="6552079" y="849888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Муниципальное автономное общеобразовательное учреждение города Новосибирска «Лицей №200»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7B7E80-60B8-339C-A866-8F0C401EAC65}"/>
              </a:ext>
            </a:extLst>
          </p:cNvPr>
          <p:cNvSpPr txBox="1"/>
          <p:nvPr/>
        </p:nvSpPr>
        <p:spPr>
          <a:xfrm>
            <a:off x="6552079" y="1770112"/>
            <a:ext cx="63268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 Муниципальное бюджетное общеобразовательное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учреждение города Новосибирска «Лицей №113»</a:t>
            </a:r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8FE5D6F-57A4-03D2-58D7-0C868108422E}"/>
              </a:ext>
            </a:extLst>
          </p:cNvPr>
          <p:cNvSpPr txBox="1"/>
          <p:nvPr/>
        </p:nvSpPr>
        <p:spPr>
          <a:xfrm>
            <a:off x="6494929" y="2690336"/>
            <a:ext cx="64411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 Муниципальное автономное общеобразовательное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учреждение города Новосибирска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«Лицей №22 «Надежда Сибири»</a:t>
            </a:r>
            <a:endParaRPr lang="ru-R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268E31-EF62-C9F2-FA30-C8C7688C2665}"/>
              </a:ext>
            </a:extLst>
          </p:cNvPr>
          <p:cNvSpPr txBox="1"/>
          <p:nvPr/>
        </p:nvSpPr>
        <p:spPr>
          <a:xfrm>
            <a:off x="6552079" y="3943065"/>
            <a:ext cx="64680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9.Муниципальное бюджетное общеобразовательное учреждение «Биотехнологический лицей №21»</a:t>
            </a:r>
            <a:endParaRPr lang="ru-RU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81E5E42-97EC-FED6-D4B3-C871BC3F4FD0}"/>
              </a:ext>
            </a:extLst>
          </p:cNvPr>
          <p:cNvSpPr txBox="1"/>
          <p:nvPr/>
        </p:nvSpPr>
        <p:spPr>
          <a:xfrm>
            <a:off x="6552079" y="4944330"/>
            <a:ext cx="65083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10. Муниципальное бюджетное общеобразовательное учреждение города Новосибирска «Средняя общеобразовательная школа №191»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796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6C1438FB-85D4-83E5-7B86-25A54D87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11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81CF30-A7A9-3515-FCCC-0065E61A41BB}"/>
              </a:ext>
            </a:extLst>
          </p:cNvPr>
          <p:cNvSpPr txBox="1"/>
          <p:nvPr/>
        </p:nvSpPr>
        <p:spPr>
          <a:xfrm>
            <a:off x="1" y="335741"/>
            <a:ext cx="123309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учреждения, которые продемонстрировали самые низкие результаты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2D2A76-FB0B-D1FB-0789-DEAF01D7E69E}"/>
              </a:ext>
            </a:extLst>
          </p:cNvPr>
          <p:cNvSpPr txBox="1"/>
          <p:nvPr/>
        </p:nvSpPr>
        <p:spPr>
          <a:xfrm>
            <a:off x="215154" y="1017512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Государственное автономное общеобразовательное учреждение Новосибирской области «Школа-интернат с углубленным изучением предметов спортивного профиля»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3264AE-4AFF-7B8C-0F53-B84D40E515BF}"/>
              </a:ext>
            </a:extLst>
          </p:cNvPr>
          <p:cNvSpPr txBox="1"/>
          <p:nvPr/>
        </p:nvSpPr>
        <p:spPr>
          <a:xfrm>
            <a:off x="215154" y="2137687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М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униципальное автономное общеобразовательное учреждение города Новосибирска «Средняя общеобразовательная школа №51»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D92EC4-E3AB-A3E3-DA6D-E029F6D321EF}"/>
              </a:ext>
            </a:extLst>
          </p:cNvPr>
          <p:cNvSpPr txBox="1"/>
          <p:nvPr/>
        </p:nvSpPr>
        <p:spPr>
          <a:xfrm>
            <a:off x="215154" y="3115212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Муниципальное бюджетное общеобразовательное учреждение города Новосибирска «Средняя общеобразовательная школа №75»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C1CD56-6F92-4175-86A8-A15441874C35}"/>
              </a:ext>
            </a:extLst>
          </p:cNvPr>
          <p:cNvSpPr txBox="1"/>
          <p:nvPr/>
        </p:nvSpPr>
        <p:spPr>
          <a:xfrm>
            <a:off x="336177" y="4191017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Муниципальное автономное общеобразовательное учреждение города Новосибирска «Средняя общеобразовательная школа №217»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A47D98-3ABD-6FDF-2DA8-14A33F951BB4}"/>
              </a:ext>
            </a:extLst>
          </p:cNvPr>
          <p:cNvSpPr txBox="1"/>
          <p:nvPr/>
        </p:nvSpPr>
        <p:spPr>
          <a:xfrm>
            <a:off x="336177" y="5378823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Муниципальное автономное образовательное учреждение города Новосибирска «Средняя общеобразовательная школа №216»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870504-A6F9-0BCC-0E79-6057CFF65714}"/>
              </a:ext>
            </a:extLst>
          </p:cNvPr>
          <p:cNvSpPr txBox="1"/>
          <p:nvPr/>
        </p:nvSpPr>
        <p:spPr>
          <a:xfrm>
            <a:off x="6125137" y="2290162"/>
            <a:ext cx="6293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6. М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униципальное автономное общеобразовательное учреждение города Новосибирска «Средняя общеобразовательная школа №215 имени Д.А. Бакурова»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3D4443-5B0F-ACFA-7370-8991977C8076}"/>
              </a:ext>
            </a:extLst>
          </p:cNvPr>
          <p:cNvSpPr txBox="1"/>
          <p:nvPr/>
        </p:nvSpPr>
        <p:spPr>
          <a:xfrm>
            <a:off x="6279778" y="3993829"/>
            <a:ext cx="63335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7.М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униципальное бюджетное общеобразовательное учреждение города Новосибирска «Средняя общеобразовательная школа №3 имени Бориса Богаткова»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3048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7514381-1D8C-DBFA-35A9-52E191FA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12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99119B-E7C9-9CE9-6F39-68D6BDC4C8E7}"/>
              </a:ext>
            </a:extLst>
          </p:cNvPr>
          <p:cNvSpPr txBox="1"/>
          <p:nvPr/>
        </p:nvSpPr>
        <p:spPr>
          <a:xfrm>
            <a:off x="1852333" y="581816"/>
            <a:ext cx="11097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270">
              <a:buNone/>
            </a:pP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характеристики выполнения заданий КИМ ЕГЭ в 2025 году</a:t>
            </a: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166238C5-FE13-E27B-3A24-1DAD48C1EF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501035"/>
              </p:ext>
            </p:extLst>
          </p:nvPr>
        </p:nvGraphicFramePr>
        <p:xfrm>
          <a:off x="475129" y="766482"/>
          <a:ext cx="11277599" cy="575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8834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8E46E40-0A1F-63CC-699D-3C4CF9A2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13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DED9A2-E49C-A781-C49D-8CBB4EFE0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64" y="2833872"/>
            <a:ext cx="11778672" cy="35224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41ED40-7EB9-CE87-B44D-28A152146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041" y="109342"/>
            <a:ext cx="3955908" cy="271692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99B00E-07B4-C67A-E5F3-2CF1D2609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2052" y="109342"/>
            <a:ext cx="3955909" cy="283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44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3FE95E8A-1CE4-086B-0C3B-2B1A8DB9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14</a:t>
            </a:fld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1862FA-E896-6CEC-0BD5-D965E14AF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34" y="801023"/>
            <a:ext cx="10696732" cy="525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24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1B14906-D07D-12C3-2873-207726CD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15</a:t>
            </a:fld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3BA5B55-3384-2DE0-C71E-40260F52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322" y="324051"/>
            <a:ext cx="716356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№3 с кратким ответом. Базовый уровень.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Рисунок 1">
            <a:extLst>
              <a:ext uri="{FF2B5EF4-FFF2-40B4-BE49-F238E27FC236}">
                <a16:creationId xmlns:a16="http://schemas.microsoft.com/office/drawing/2014/main" id="{95B1AC9F-A078-F703-4FAD-08000C3E9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48" y="979020"/>
            <a:ext cx="9615113" cy="215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BB91D435-EE68-B928-BC10-934A71068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383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857E906D-C36E-DB8C-91E5-B5FDFA7C9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052862"/>
              </p:ext>
            </p:extLst>
          </p:nvPr>
        </p:nvGraphicFramePr>
        <p:xfrm>
          <a:off x="1440339" y="3454312"/>
          <a:ext cx="9311322" cy="1350818"/>
        </p:xfrm>
        <a:graphic>
          <a:graphicData uri="http://schemas.openxmlformats.org/drawingml/2006/table">
            <a:tbl>
              <a:tblPr firstRow="1" firstCol="1" bandRow="1"/>
              <a:tblGrid>
                <a:gridCol w="2192259">
                  <a:extLst>
                    <a:ext uri="{9D8B030D-6E8A-4147-A177-3AD203B41FA5}">
                      <a16:colId xmlns:a16="http://schemas.microsoft.com/office/drawing/2014/main" val="3661684707"/>
                    </a:ext>
                  </a:extLst>
                </a:gridCol>
                <a:gridCol w="2373021">
                  <a:extLst>
                    <a:ext uri="{9D8B030D-6E8A-4147-A177-3AD203B41FA5}">
                      <a16:colId xmlns:a16="http://schemas.microsoft.com/office/drawing/2014/main" val="2957514448"/>
                    </a:ext>
                  </a:extLst>
                </a:gridCol>
                <a:gridCol w="2373021">
                  <a:extLst>
                    <a:ext uri="{9D8B030D-6E8A-4147-A177-3AD203B41FA5}">
                      <a16:colId xmlns:a16="http://schemas.microsoft.com/office/drawing/2014/main" val="564634093"/>
                    </a:ext>
                  </a:extLst>
                </a:gridCol>
                <a:gridCol w="2373021">
                  <a:extLst>
                    <a:ext uri="{9D8B030D-6E8A-4147-A177-3AD203B41FA5}">
                      <a16:colId xmlns:a16="http://schemas.microsoft.com/office/drawing/2014/main" val="787777652"/>
                    </a:ext>
                  </a:extLst>
                </a:gridCol>
              </a:tblGrid>
              <a:tr h="900545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976375"/>
                  </a:ext>
                </a:extLst>
              </a:tr>
              <a:tr h="45027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22, 71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84, 59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97, 66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9766151"/>
                  </a:ext>
                </a:extLst>
              </a:tr>
            </a:tbl>
          </a:graphicData>
        </a:graphic>
      </p:graphicFrame>
      <p:sp>
        <p:nvSpPr>
          <p:cNvPr id="9" name="Rectangle 5">
            <a:extLst>
              <a:ext uri="{FF2B5EF4-FFF2-40B4-BE49-F238E27FC236}">
                <a16:creationId xmlns:a16="http://schemas.microsoft.com/office/drawing/2014/main" id="{1A12FC1A-CD16-8238-B13A-058792200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3727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22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0D7FE0C-C386-B078-C373-95D7145E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16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6ED6D3-4216-4B48-46DA-5EB9B1F77C04}"/>
              </a:ext>
            </a:extLst>
          </p:cNvPr>
          <p:cNvSpPr txBox="1"/>
          <p:nvPr/>
        </p:nvSpPr>
        <p:spPr>
          <a:xfrm>
            <a:off x="2650192" y="433899"/>
            <a:ext cx="73320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№4 с кратким ответом. Базовый уровень.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074" name="Рисунок 1">
            <a:extLst>
              <a:ext uri="{FF2B5EF4-FFF2-40B4-BE49-F238E27FC236}">
                <a16:creationId xmlns:a16="http://schemas.microsoft.com/office/drawing/2014/main" id="{65B664B1-1FF8-C15B-88E2-7E1D55A1B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96" b="14569"/>
          <a:stretch>
            <a:fillRect/>
          </a:stretch>
        </p:blipFill>
        <p:spPr bwMode="auto">
          <a:xfrm>
            <a:off x="552360" y="1008827"/>
            <a:ext cx="11087280" cy="18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577EBAA-36CA-18E0-9DB3-167738917F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733028"/>
              </p:ext>
            </p:extLst>
          </p:nvPr>
        </p:nvGraphicFramePr>
        <p:xfrm>
          <a:off x="995083" y="3726973"/>
          <a:ext cx="9705619" cy="1436697"/>
        </p:xfrm>
        <a:graphic>
          <a:graphicData uri="http://schemas.openxmlformats.org/drawingml/2006/table">
            <a:tbl>
              <a:tblPr firstRow="1" firstCol="1" bandRow="1"/>
              <a:tblGrid>
                <a:gridCol w="2425903">
                  <a:extLst>
                    <a:ext uri="{9D8B030D-6E8A-4147-A177-3AD203B41FA5}">
                      <a16:colId xmlns:a16="http://schemas.microsoft.com/office/drawing/2014/main" val="338746159"/>
                    </a:ext>
                  </a:extLst>
                </a:gridCol>
                <a:gridCol w="2426572">
                  <a:extLst>
                    <a:ext uri="{9D8B030D-6E8A-4147-A177-3AD203B41FA5}">
                      <a16:colId xmlns:a16="http://schemas.microsoft.com/office/drawing/2014/main" val="243923530"/>
                    </a:ext>
                  </a:extLst>
                </a:gridCol>
                <a:gridCol w="2426572">
                  <a:extLst>
                    <a:ext uri="{9D8B030D-6E8A-4147-A177-3AD203B41FA5}">
                      <a16:colId xmlns:a16="http://schemas.microsoft.com/office/drawing/2014/main" val="1278343138"/>
                    </a:ext>
                  </a:extLst>
                </a:gridCol>
                <a:gridCol w="2426572">
                  <a:extLst>
                    <a:ext uri="{9D8B030D-6E8A-4147-A177-3AD203B41FA5}">
                      <a16:colId xmlns:a16="http://schemas.microsoft.com/office/drawing/2014/main" val="2809785673"/>
                    </a:ext>
                  </a:extLst>
                </a:gridCol>
              </a:tblGrid>
              <a:tr h="10775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629366"/>
                  </a:ext>
                </a:extLst>
              </a:tr>
              <a:tr h="35917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21,53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111822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E0524B0D-F14E-F2B6-2AAD-2B1413EC3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37274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876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4E0B76C-1A97-21CF-A29A-9FB923DB6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17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B2EAF4-C482-7583-71AE-2CC88E9E9BBF}"/>
              </a:ext>
            </a:extLst>
          </p:cNvPr>
          <p:cNvSpPr txBox="1"/>
          <p:nvPr/>
        </p:nvSpPr>
        <p:spPr>
          <a:xfrm>
            <a:off x="2055160" y="349187"/>
            <a:ext cx="81511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№7 с множественным ответом. Базовый уровень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4098" name="Рисунок 1">
            <a:extLst>
              <a:ext uri="{FF2B5EF4-FFF2-40B4-BE49-F238E27FC236}">
                <a16:creationId xmlns:a16="http://schemas.microsoft.com/office/drawing/2014/main" id="{A25A71C2-65FD-991D-3F69-7B867FEDE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76" y="932610"/>
            <a:ext cx="7753642" cy="345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B546AF75-A316-B3C5-839D-7DF836472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849591"/>
              </p:ext>
            </p:extLst>
          </p:nvPr>
        </p:nvGraphicFramePr>
        <p:xfrm>
          <a:off x="1586754" y="4767617"/>
          <a:ext cx="9490466" cy="1337348"/>
        </p:xfrm>
        <a:graphic>
          <a:graphicData uri="http://schemas.openxmlformats.org/drawingml/2006/table">
            <a:tbl>
              <a:tblPr firstRow="1" firstCol="1" bandRow="1"/>
              <a:tblGrid>
                <a:gridCol w="2372126">
                  <a:extLst>
                    <a:ext uri="{9D8B030D-6E8A-4147-A177-3AD203B41FA5}">
                      <a16:colId xmlns:a16="http://schemas.microsoft.com/office/drawing/2014/main" val="2081267539"/>
                    </a:ext>
                  </a:extLst>
                </a:gridCol>
                <a:gridCol w="2372780">
                  <a:extLst>
                    <a:ext uri="{9D8B030D-6E8A-4147-A177-3AD203B41FA5}">
                      <a16:colId xmlns:a16="http://schemas.microsoft.com/office/drawing/2014/main" val="3480680992"/>
                    </a:ext>
                  </a:extLst>
                </a:gridCol>
                <a:gridCol w="2372780">
                  <a:extLst>
                    <a:ext uri="{9D8B030D-6E8A-4147-A177-3AD203B41FA5}">
                      <a16:colId xmlns:a16="http://schemas.microsoft.com/office/drawing/2014/main" val="1023163594"/>
                    </a:ext>
                  </a:extLst>
                </a:gridCol>
                <a:gridCol w="2372780">
                  <a:extLst>
                    <a:ext uri="{9D8B030D-6E8A-4147-A177-3AD203B41FA5}">
                      <a16:colId xmlns:a16="http://schemas.microsoft.com/office/drawing/2014/main" val="2202145292"/>
                    </a:ext>
                  </a:extLst>
                </a:gridCol>
              </a:tblGrid>
              <a:tr h="100301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485130"/>
                  </a:ext>
                </a:extLst>
              </a:tr>
              <a:tr h="33433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32,89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48,95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1904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846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16679C8-C002-43F4-0F1B-AF6AC58D20E8}"/>
              </a:ext>
            </a:extLst>
          </p:cNvPr>
          <p:cNvSpPr txBox="1"/>
          <p:nvPr/>
        </p:nvSpPr>
        <p:spPr>
          <a:xfrm>
            <a:off x="2409264" y="339768"/>
            <a:ext cx="7373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 9 с кратким ответом.  Базовый уровень.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122" name="Рисунок 1">
            <a:extLst>
              <a:ext uri="{FF2B5EF4-FFF2-40B4-BE49-F238E27FC236}">
                <a16:creationId xmlns:a16="http://schemas.microsoft.com/office/drawing/2014/main" id="{4F55EB69-4D14-BEA7-BD28-E60305D6B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700" y="1040187"/>
            <a:ext cx="6204600" cy="343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4557DEC3-BD7F-E3FA-DCAA-70A160C6EB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762658"/>
              </p:ext>
            </p:extLst>
          </p:nvPr>
        </p:nvGraphicFramePr>
        <p:xfrm>
          <a:off x="1183341" y="4884186"/>
          <a:ext cx="9517995" cy="1395590"/>
        </p:xfrm>
        <a:graphic>
          <a:graphicData uri="http://schemas.openxmlformats.org/drawingml/2006/table">
            <a:tbl>
              <a:tblPr firstRow="1" firstCol="1" bandRow="1"/>
              <a:tblGrid>
                <a:gridCol w="2379006">
                  <a:extLst>
                    <a:ext uri="{9D8B030D-6E8A-4147-A177-3AD203B41FA5}">
                      <a16:colId xmlns:a16="http://schemas.microsoft.com/office/drawing/2014/main" val="3145127185"/>
                    </a:ext>
                  </a:extLst>
                </a:gridCol>
                <a:gridCol w="2379663">
                  <a:extLst>
                    <a:ext uri="{9D8B030D-6E8A-4147-A177-3AD203B41FA5}">
                      <a16:colId xmlns:a16="http://schemas.microsoft.com/office/drawing/2014/main" val="2287584295"/>
                    </a:ext>
                  </a:extLst>
                </a:gridCol>
                <a:gridCol w="2379663">
                  <a:extLst>
                    <a:ext uri="{9D8B030D-6E8A-4147-A177-3AD203B41FA5}">
                      <a16:colId xmlns:a16="http://schemas.microsoft.com/office/drawing/2014/main" val="1226759829"/>
                    </a:ext>
                  </a:extLst>
                </a:gridCol>
                <a:gridCol w="2379663">
                  <a:extLst>
                    <a:ext uri="{9D8B030D-6E8A-4147-A177-3AD203B41FA5}">
                      <a16:colId xmlns:a16="http://schemas.microsoft.com/office/drawing/2014/main" val="985330521"/>
                    </a:ext>
                  </a:extLst>
                </a:gridCol>
              </a:tblGrid>
              <a:tr h="104669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608311"/>
                  </a:ext>
                </a:extLst>
              </a:tr>
              <a:tr h="348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 b="1" i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44,25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9101588"/>
                  </a:ext>
                </a:extLst>
              </a:tr>
            </a:tbl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CF536766-D5D1-CDF7-06E4-7EE29A619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514326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6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25E4489-16B2-17BF-A099-13F902EBA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19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6AA18A-5C77-162E-929D-6E49C4D79C83}"/>
              </a:ext>
            </a:extLst>
          </p:cNvPr>
          <p:cNvSpPr txBox="1"/>
          <p:nvPr/>
        </p:nvSpPr>
        <p:spPr>
          <a:xfrm>
            <a:off x="2366682" y="285981"/>
            <a:ext cx="79505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 11 с кратким ответом. Базовый уровень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3F163E-1D3F-3D9F-8E8E-8E6E34890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506" y="774540"/>
            <a:ext cx="8103163" cy="3222389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E9729ED-4645-73AF-E06D-D2B59D274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217833"/>
              </p:ext>
            </p:extLst>
          </p:nvPr>
        </p:nvGraphicFramePr>
        <p:xfrm>
          <a:off x="1542947" y="4629429"/>
          <a:ext cx="9598042" cy="1454031"/>
        </p:xfrm>
        <a:graphic>
          <a:graphicData uri="http://schemas.openxmlformats.org/drawingml/2006/table">
            <a:tbl>
              <a:tblPr firstRow="1" firstCol="1" bandRow="1"/>
              <a:tblGrid>
                <a:gridCol w="2399014">
                  <a:extLst>
                    <a:ext uri="{9D8B030D-6E8A-4147-A177-3AD203B41FA5}">
                      <a16:colId xmlns:a16="http://schemas.microsoft.com/office/drawing/2014/main" val="2200049595"/>
                    </a:ext>
                  </a:extLst>
                </a:gridCol>
                <a:gridCol w="2399676">
                  <a:extLst>
                    <a:ext uri="{9D8B030D-6E8A-4147-A177-3AD203B41FA5}">
                      <a16:colId xmlns:a16="http://schemas.microsoft.com/office/drawing/2014/main" val="1376782950"/>
                    </a:ext>
                  </a:extLst>
                </a:gridCol>
                <a:gridCol w="2399676">
                  <a:extLst>
                    <a:ext uri="{9D8B030D-6E8A-4147-A177-3AD203B41FA5}">
                      <a16:colId xmlns:a16="http://schemas.microsoft.com/office/drawing/2014/main" val="425800675"/>
                    </a:ext>
                  </a:extLst>
                </a:gridCol>
                <a:gridCol w="2399676">
                  <a:extLst>
                    <a:ext uri="{9D8B030D-6E8A-4147-A177-3AD203B41FA5}">
                      <a16:colId xmlns:a16="http://schemas.microsoft.com/office/drawing/2014/main" val="306927851"/>
                    </a:ext>
                  </a:extLst>
                </a:gridCol>
              </a:tblGrid>
              <a:tr h="1090523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6756301"/>
                  </a:ext>
                </a:extLst>
              </a:tr>
              <a:tr h="36350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16,81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33,05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63,44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366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561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D070B5E-4D25-31F3-0A24-E9F97320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3F106D-AE53-AA46-A7EB-F6D6174C0126}"/>
              </a:ext>
            </a:extLst>
          </p:cNvPr>
          <p:cNvSpPr txBox="1"/>
          <p:nvPr/>
        </p:nvSpPr>
        <p:spPr>
          <a:xfrm>
            <a:off x="3415424" y="956815"/>
            <a:ext cx="5361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ГОСУДАРСТВЕННЫЙ ЭКЗАМЕН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7F30B4-A93F-82AE-F078-3B3FC2066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44" y="1971607"/>
            <a:ext cx="11354909" cy="210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42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BF041A5-8B10-0B36-8FDB-B07448FE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20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0B59FF-D878-74FE-C762-200A5B682D53}"/>
              </a:ext>
            </a:extLst>
          </p:cNvPr>
          <p:cNvSpPr txBox="1"/>
          <p:nvPr/>
        </p:nvSpPr>
        <p:spPr>
          <a:xfrm>
            <a:off x="1922930" y="232193"/>
            <a:ext cx="79371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№12 с кратким ответом. Базовый уровень.</a:t>
            </a:r>
          </a:p>
        </p:txBody>
      </p:sp>
      <p:pic>
        <p:nvPicPr>
          <p:cNvPr id="7170" name="Рисунок 1">
            <a:extLst>
              <a:ext uri="{FF2B5EF4-FFF2-40B4-BE49-F238E27FC236}">
                <a16:creationId xmlns:a16="http://schemas.microsoft.com/office/drawing/2014/main" id="{4B1ADA3B-8421-2E63-6626-4170E69AA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149" y="798140"/>
            <a:ext cx="7955701" cy="323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80A5EAFD-FBE1-B9A7-5005-8CF43F3BC8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167656"/>
              </p:ext>
            </p:extLst>
          </p:nvPr>
        </p:nvGraphicFramePr>
        <p:xfrm>
          <a:off x="1479176" y="4520807"/>
          <a:ext cx="9678725" cy="1539053"/>
        </p:xfrm>
        <a:graphic>
          <a:graphicData uri="http://schemas.openxmlformats.org/drawingml/2006/table">
            <a:tbl>
              <a:tblPr firstRow="1" firstCol="1" bandRow="1"/>
              <a:tblGrid>
                <a:gridCol w="2419181">
                  <a:extLst>
                    <a:ext uri="{9D8B030D-6E8A-4147-A177-3AD203B41FA5}">
                      <a16:colId xmlns:a16="http://schemas.microsoft.com/office/drawing/2014/main" val="1744826386"/>
                    </a:ext>
                  </a:extLst>
                </a:gridCol>
                <a:gridCol w="2419848">
                  <a:extLst>
                    <a:ext uri="{9D8B030D-6E8A-4147-A177-3AD203B41FA5}">
                      <a16:colId xmlns:a16="http://schemas.microsoft.com/office/drawing/2014/main" val="3502699062"/>
                    </a:ext>
                  </a:extLst>
                </a:gridCol>
                <a:gridCol w="2419848">
                  <a:extLst>
                    <a:ext uri="{9D8B030D-6E8A-4147-A177-3AD203B41FA5}">
                      <a16:colId xmlns:a16="http://schemas.microsoft.com/office/drawing/2014/main" val="551348230"/>
                    </a:ext>
                  </a:extLst>
                </a:gridCol>
                <a:gridCol w="2419848">
                  <a:extLst>
                    <a:ext uri="{9D8B030D-6E8A-4147-A177-3AD203B41FA5}">
                      <a16:colId xmlns:a16="http://schemas.microsoft.com/office/drawing/2014/main" val="3003056452"/>
                    </a:ext>
                  </a:extLst>
                </a:gridCol>
              </a:tblGrid>
              <a:tr h="1154290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8344426"/>
                  </a:ext>
                </a:extLst>
              </a:tr>
              <a:tr h="38476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10,77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46,60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812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404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D0885A4-F495-FB95-26D6-0B1B3B50E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21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A2968E-AB3C-881E-11AA-FA7AF892DD26}"/>
              </a:ext>
            </a:extLst>
          </p:cNvPr>
          <p:cNvSpPr txBox="1"/>
          <p:nvPr/>
        </p:nvSpPr>
        <p:spPr>
          <a:xfrm>
            <a:off x="2502274" y="285981"/>
            <a:ext cx="74799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Задание №15 с кратким ответом. Базовый уровень</a:t>
            </a:r>
            <a:endParaRPr lang="ru-RU" sz="2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8194" name="Рисунок 1">
            <a:extLst>
              <a:ext uri="{FF2B5EF4-FFF2-40B4-BE49-F238E27FC236}">
                <a16:creationId xmlns:a16="http://schemas.microsoft.com/office/drawing/2014/main" id="{07663D0A-1E84-7CE3-D05E-B511AFC1B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030" y="747646"/>
            <a:ext cx="8125940" cy="344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2CFA6A9-96D4-EAFE-D7EB-A594BD5F8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163256"/>
              </p:ext>
            </p:extLst>
          </p:nvPr>
        </p:nvGraphicFramePr>
        <p:xfrm>
          <a:off x="1074084" y="4481239"/>
          <a:ext cx="10336305" cy="1629115"/>
        </p:xfrm>
        <a:graphic>
          <a:graphicData uri="http://schemas.openxmlformats.org/drawingml/2006/table">
            <a:tbl>
              <a:tblPr firstRow="1" firstCol="1" bandRow="1"/>
              <a:tblGrid>
                <a:gridCol w="2583543">
                  <a:extLst>
                    <a:ext uri="{9D8B030D-6E8A-4147-A177-3AD203B41FA5}">
                      <a16:colId xmlns:a16="http://schemas.microsoft.com/office/drawing/2014/main" val="439802493"/>
                    </a:ext>
                  </a:extLst>
                </a:gridCol>
                <a:gridCol w="2584254">
                  <a:extLst>
                    <a:ext uri="{9D8B030D-6E8A-4147-A177-3AD203B41FA5}">
                      <a16:colId xmlns:a16="http://schemas.microsoft.com/office/drawing/2014/main" val="1986185967"/>
                    </a:ext>
                  </a:extLst>
                </a:gridCol>
                <a:gridCol w="2584254">
                  <a:extLst>
                    <a:ext uri="{9D8B030D-6E8A-4147-A177-3AD203B41FA5}">
                      <a16:colId xmlns:a16="http://schemas.microsoft.com/office/drawing/2014/main" val="111172843"/>
                    </a:ext>
                  </a:extLst>
                </a:gridCol>
                <a:gridCol w="2584254">
                  <a:extLst>
                    <a:ext uri="{9D8B030D-6E8A-4147-A177-3AD203B41FA5}">
                      <a16:colId xmlns:a16="http://schemas.microsoft.com/office/drawing/2014/main" val="4156135043"/>
                    </a:ext>
                  </a:extLst>
                </a:gridCol>
              </a:tblGrid>
              <a:tr h="1221836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236942"/>
                  </a:ext>
                </a:extLst>
              </a:tr>
              <a:tr h="40727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29, 94%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47,85%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70,83%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89,47%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4711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847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3664632-CCE3-F776-064D-659EE3742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22</a:t>
            </a:fld>
            <a:endParaRPr lang="ru-RU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F3E0CFA-E630-9AFF-7C3A-D624F3982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3351" y="136525"/>
            <a:ext cx="530529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№16. Повышенный уровень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217" name="Рисунок 1">
            <a:extLst>
              <a:ext uri="{FF2B5EF4-FFF2-40B4-BE49-F238E27FC236}">
                <a16:creationId xmlns:a16="http://schemas.microsoft.com/office/drawing/2014/main" id="{EFF10BA3-FF19-DF37-5F31-A544A09AA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936" y="505857"/>
            <a:ext cx="7945159" cy="295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4C27797-FE2E-7EEC-7D6A-F7548C343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90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3BB752CB-B51F-A293-2A72-972FE1F13B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486358"/>
              </p:ext>
            </p:extLst>
          </p:nvPr>
        </p:nvGraphicFramePr>
        <p:xfrm>
          <a:off x="1519518" y="4413539"/>
          <a:ext cx="9624937" cy="1456539"/>
        </p:xfrm>
        <a:graphic>
          <a:graphicData uri="http://schemas.openxmlformats.org/drawingml/2006/table">
            <a:tbl>
              <a:tblPr firstRow="1" firstCol="1" bandRow="1"/>
              <a:tblGrid>
                <a:gridCol w="2405737">
                  <a:extLst>
                    <a:ext uri="{9D8B030D-6E8A-4147-A177-3AD203B41FA5}">
                      <a16:colId xmlns:a16="http://schemas.microsoft.com/office/drawing/2014/main" val="2185521914"/>
                    </a:ext>
                  </a:extLst>
                </a:gridCol>
                <a:gridCol w="2406400">
                  <a:extLst>
                    <a:ext uri="{9D8B030D-6E8A-4147-A177-3AD203B41FA5}">
                      <a16:colId xmlns:a16="http://schemas.microsoft.com/office/drawing/2014/main" val="991298494"/>
                    </a:ext>
                  </a:extLst>
                </a:gridCol>
                <a:gridCol w="2406400">
                  <a:extLst>
                    <a:ext uri="{9D8B030D-6E8A-4147-A177-3AD203B41FA5}">
                      <a16:colId xmlns:a16="http://schemas.microsoft.com/office/drawing/2014/main" val="2423838039"/>
                    </a:ext>
                  </a:extLst>
                </a:gridCol>
                <a:gridCol w="2406400">
                  <a:extLst>
                    <a:ext uri="{9D8B030D-6E8A-4147-A177-3AD203B41FA5}">
                      <a16:colId xmlns:a16="http://schemas.microsoft.com/office/drawing/2014/main" val="809679487"/>
                    </a:ext>
                  </a:extLst>
                </a:gridCol>
              </a:tblGrid>
              <a:tr h="1092404"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задания в группе не преодолевших порог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36 до 60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61 до 80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 выполнения заданий в группе от 81до 100 баллов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4994023"/>
                  </a:ext>
                </a:extLst>
              </a:tr>
              <a:tr h="36413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0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RU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0">
                          <a:solidFill>
                            <a:srgbClr val="EE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12,60</a:t>
                      </a:r>
                      <a:endParaRPr lang="ru-RU" sz="18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0090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710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9E45D3A-6130-CB28-822B-E99D82CCD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13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AEA83A3-5257-2753-C930-6CE566AE0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3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614183-DC5C-27F1-EABB-EE2B12518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01" y="0"/>
            <a:ext cx="9440592" cy="35723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60E9870-B4FC-AE9C-9A17-C4EF91E01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070" y="3778850"/>
            <a:ext cx="11293860" cy="237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0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5D2DC85-6564-4E66-28F5-C325153A3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4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EF2BBC-8526-38B5-510D-2DE4F86C870F}"/>
              </a:ext>
            </a:extLst>
          </p:cNvPr>
          <p:cNvSpPr txBox="1"/>
          <p:nvPr/>
        </p:nvSpPr>
        <p:spPr>
          <a:xfrm>
            <a:off x="188259" y="429870"/>
            <a:ext cx="120037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учреждения, которые продемонстрировали высокие результаты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9D264-32B6-2983-9B53-96522EAF76B3}"/>
              </a:ext>
            </a:extLst>
          </p:cNvPr>
          <p:cNvSpPr txBox="1"/>
          <p:nvPr/>
        </p:nvSpPr>
        <p:spPr>
          <a:xfrm>
            <a:off x="574862" y="1545976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Муниципальное автономное общеобразовательное учреждение города Новосибирска «Гимназия №10»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DB50D4-E9CE-6E7A-EAFD-74D27022183F}"/>
              </a:ext>
            </a:extLst>
          </p:cNvPr>
          <p:cNvSpPr txBox="1"/>
          <p:nvPr/>
        </p:nvSpPr>
        <p:spPr>
          <a:xfrm>
            <a:off x="574862" y="2354306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Муниципальное автономное общеобразовательное учреждение города Новосибирска «Гимназия №15 «Содружество»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EF8FDB-791E-04F4-A1F8-2AAFA97241C8}"/>
              </a:ext>
            </a:extLst>
          </p:cNvPr>
          <p:cNvSpPr txBox="1"/>
          <p:nvPr/>
        </p:nvSpPr>
        <p:spPr>
          <a:xfrm>
            <a:off x="574862" y="3439635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Муниципальное автономное общеобразовательное учреждение города Новосибирска «Вторая Новосибирская гимназия»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752AA5-84C9-422C-6C53-473045EC7CCA}"/>
              </a:ext>
            </a:extLst>
          </p:cNvPr>
          <p:cNvSpPr txBox="1"/>
          <p:nvPr/>
        </p:nvSpPr>
        <p:spPr>
          <a:xfrm>
            <a:off x="574862" y="4524964"/>
            <a:ext cx="6098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Муниципальное бюджетное общеобразовательное учреждение города Новосибирска «Гимназия №9 имени Героя Российской Федерации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Немыткина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Михаила Юрьевича»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2B156A-E706-7FD0-572B-DDF61BB85231}"/>
              </a:ext>
            </a:extLst>
          </p:cNvPr>
          <p:cNvSpPr txBox="1"/>
          <p:nvPr/>
        </p:nvSpPr>
        <p:spPr>
          <a:xfrm>
            <a:off x="532281" y="5887292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Муниципальное автономное общеобразовательное учреждение города Новосибирска «Гимназия №12»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834C287-AF62-7304-39D0-D84C98665DAC}"/>
              </a:ext>
            </a:extLst>
          </p:cNvPr>
          <p:cNvSpPr txBox="1"/>
          <p:nvPr/>
        </p:nvSpPr>
        <p:spPr>
          <a:xfrm>
            <a:off x="6630521" y="1601233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Муниципальное автономное общеобразовательное учреждение города Новосибирска «Лицей №9»</a:t>
            </a:r>
            <a:endParaRPr lang="ru-RU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A36B68-FE10-E10F-3E85-496CE7D6E871}"/>
              </a:ext>
            </a:extLst>
          </p:cNvPr>
          <p:cNvSpPr txBox="1"/>
          <p:nvPr/>
        </p:nvSpPr>
        <p:spPr>
          <a:xfrm>
            <a:off x="6673102" y="2464821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Муниципальное автономное общеобразовательное учреждение города Новосибирска «Лицей №185»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017B5B-F59E-754B-1A95-78D7D5E9AB50}"/>
              </a:ext>
            </a:extLst>
          </p:cNvPr>
          <p:cNvSpPr txBox="1"/>
          <p:nvPr/>
        </p:nvSpPr>
        <p:spPr>
          <a:xfrm>
            <a:off x="6677584" y="3429000"/>
            <a:ext cx="6098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Муниципальное бюджетное общеобразовательное учреждение «Биотехнологический лицей №21»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EBE14D-6999-3B58-E749-12F50CCD8351}"/>
              </a:ext>
            </a:extLst>
          </p:cNvPr>
          <p:cNvSpPr txBox="1"/>
          <p:nvPr/>
        </p:nvSpPr>
        <p:spPr>
          <a:xfrm>
            <a:off x="6673102" y="4496774"/>
            <a:ext cx="63873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Муниципальное автономное общеобразовательное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учреждение города Новосибирска «Гимназия №1»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071D8AE-9FA4-AD47-C5F9-496B639C9F18}"/>
              </a:ext>
            </a:extLst>
          </p:cNvPr>
          <p:cNvSpPr txBox="1"/>
          <p:nvPr/>
        </p:nvSpPr>
        <p:spPr>
          <a:xfrm>
            <a:off x="6717927" y="5646651"/>
            <a:ext cx="6528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Муниципальное автономное общеобразовательное </a:t>
            </a: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учреждение города Новосибирска «Лицей №12»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06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E8685B0-612D-7F8D-0D6B-926878EAA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5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2253F6-2734-51E9-671B-EA67B331E7F1}"/>
              </a:ext>
            </a:extLst>
          </p:cNvPr>
          <p:cNvSpPr txBox="1"/>
          <p:nvPr/>
        </p:nvSpPr>
        <p:spPr>
          <a:xfrm>
            <a:off x="188259" y="89156"/>
            <a:ext cx="120037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учреждения, которые продемонстрировали самые низкие результаты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2B9467-B5E5-7154-5419-80BF6E6B6CC8}"/>
              </a:ext>
            </a:extLst>
          </p:cNvPr>
          <p:cNvSpPr txBox="1"/>
          <p:nvPr/>
        </p:nvSpPr>
        <p:spPr>
          <a:xfrm>
            <a:off x="147918" y="1296603"/>
            <a:ext cx="6098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Муниципальное бюджетное общеобразовательное учреждение Новосибирского района Новосибирской области «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Красноглинная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основная общеобразовательная школа №7»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1F677A-9BB0-ACBB-EA4C-16B9B0E61A9F}"/>
              </a:ext>
            </a:extLst>
          </p:cNvPr>
          <p:cNvSpPr txBox="1"/>
          <p:nvPr/>
        </p:nvSpPr>
        <p:spPr>
          <a:xfrm>
            <a:off x="67236" y="2496932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Муниципальное бюджетное общеобразовательное учреждение Новомихайловская средняя общеобразовательная школа Татарского района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8DCB3-EF61-5AAE-6490-129176C2674D}"/>
              </a:ext>
            </a:extLst>
          </p:cNvPr>
          <p:cNvSpPr txBox="1"/>
          <p:nvPr/>
        </p:nvSpPr>
        <p:spPr>
          <a:xfrm>
            <a:off x="91889" y="3408498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Муниципальное казённое общеобразовательное учреждение вечерняя сменная школа Болотнинского района Новосибирской области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51898F-9617-789C-317E-C9907B5B9C3C}"/>
              </a:ext>
            </a:extLst>
          </p:cNvPr>
          <p:cNvSpPr txBox="1"/>
          <p:nvPr/>
        </p:nvSpPr>
        <p:spPr>
          <a:xfrm>
            <a:off x="134471" y="4361068"/>
            <a:ext cx="6098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Муниципальное казённое общеобразовательное учреждение Куйбышевского муниципального района Новосибирской области «Средняя общеобразовательная школа №4»</a:t>
            </a:r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CA972-404A-C940-A335-E6EE20B83229}"/>
              </a:ext>
            </a:extLst>
          </p:cNvPr>
          <p:cNvSpPr txBox="1"/>
          <p:nvPr/>
        </p:nvSpPr>
        <p:spPr>
          <a:xfrm>
            <a:off x="134471" y="5734299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Муниципальное казенное общеобразовательное учреждение Венгеровская средняя общеобразовательная школа №2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155DA6-4CEB-26C8-AA8E-45FE9F7F91B4}"/>
              </a:ext>
            </a:extLst>
          </p:cNvPr>
          <p:cNvSpPr txBox="1"/>
          <p:nvPr/>
        </p:nvSpPr>
        <p:spPr>
          <a:xfrm>
            <a:off x="6093760" y="1267363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Муниципальное казенное общеобразовательное учреждение «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Ташаринская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средняя общеобразовательная школа» Мошковского района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E8CA6A-2E08-ED74-7790-0B3EED60C2A1}"/>
              </a:ext>
            </a:extLst>
          </p:cNvPr>
          <p:cNvSpPr txBox="1"/>
          <p:nvPr/>
        </p:nvSpPr>
        <p:spPr>
          <a:xfrm>
            <a:off x="6190129" y="2414793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Муниципальное автономное общеобразовательное учреждение города Новосибирска «Средняя общеобразовательная школа №128»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ACDE6C-EF28-A8BA-CB40-3F0DEBB58EC8}"/>
              </a:ext>
            </a:extLst>
          </p:cNvPr>
          <p:cNvSpPr txBox="1"/>
          <p:nvPr/>
        </p:nvSpPr>
        <p:spPr>
          <a:xfrm>
            <a:off x="6232711" y="3429000"/>
            <a:ext cx="61453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8.Муниципальное бюджетное общеобразовательное учреждение «Средняя общеобразовательная школа №1 р. п. Линево имени Ф.И. Кулиша» Искитимского района Новосибирской области</a:t>
            </a:r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D409C8-EF7B-D65D-0BDC-A126CF897F7F}"/>
              </a:ext>
            </a:extLst>
          </p:cNvPr>
          <p:cNvSpPr txBox="1"/>
          <p:nvPr/>
        </p:nvSpPr>
        <p:spPr>
          <a:xfrm>
            <a:off x="6246158" y="4720149"/>
            <a:ext cx="61856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9.Муниципальное бюджетное  общеобразовательное учреждение города Новосибирска «Вечерняя (сменная) школа №15»</a:t>
            </a:r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2E754F-7A88-72FE-61A6-529A3E6F46E9}"/>
              </a:ext>
            </a:extLst>
          </p:cNvPr>
          <p:cNvSpPr txBox="1"/>
          <p:nvPr/>
        </p:nvSpPr>
        <p:spPr>
          <a:xfrm>
            <a:off x="6254002" y="5654336"/>
            <a:ext cx="62125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270"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10.Муниципальное бюджетное общеобразовательное учреждение города Новосибирска «Средняя общеобразовательная школа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№143»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636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CC90E64-6B05-9FE1-780E-768046C0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6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68452A-2362-9636-AF1E-32B921302425}"/>
              </a:ext>
            </a:extLst>
          </p:cNvPr>
          <p:cNvSpPr txBox="1"/>
          <p:nvPr/>
        </p:nvSpPr>
        <p:spPr>
          <a:xfrm>
            <a:off x="255494" y="815956"/>
            <a:ext cx="119365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127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характеристики выполнения заданий КИМ в 2025 году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45083A-D275-EE55-77BE-9BDFAFF8A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47" y="1893503"/>
            <a:ext cx="5851405" cy="29138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B79F780-AABD-34C6-B970-C171ABD5B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2814" y="1893503"/>
            <a:ext cx="4935490" cy="252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19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C592F6C-D2C4-48DB-EA61-BD3D73F8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7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0B128E-250B-0672-AB9B-B249CEBD2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47" y="4284896"/>
            <a:ext cx="11310703" cy="108917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0EF31D-07BB-EDF6-A7CD-919B7AD5E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48" y="510694"/>
            <a:ext cx="11310703" cy="377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461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29CC097-BB55-419E-289F-6A9298A9D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8</a:t>
            </a:fld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144DC9-E7EC-BBC9-DF8F-137B2DB659E3}"/>
              </a:ext>
            </a:extLst>
          </p:cNvPr>
          <p:cNvSpPr txBox="1"/>
          <p:nvPr/>
        </p:nvSpPr>
        <p:spPr>
          <a:xfrm>
            <a:off x="2111188" y="268942"/>
            <a:ext cx="77288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ГОСУДАРСТВЕННЫЙ ЭКЗАМЕН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EAC1077-7753-9B92-EE22-18D68F148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61" y="1869462"/>
            <a:ext cx="11201299" cy="170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5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FAC88B0-565A-E6BD-3439-B342F54F8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22E73-DFCF-45B1-AE95-622D6F0F530A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A44A94-B456-47C7-887C-5C27D3A03A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13" y="190314"/>
            <a:ext cx="7039284" cy="41595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87FF61-50DE-8452-E3FF-C893D270B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645" y="1169895"/>
            <a:ext cx="5048542" cy="27814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0CFF6B-867F-901E-CC8F-B132AE0BD5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628" y="4496317"/>
            <a:ext cx="10128744" cy="2042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9491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1047</Words>
  <Application>Microsoft Office PowerPoint</Application>
  <PresentationFormat>Широкоэкранный</PresentationFormat>
  <Paragraphs>146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Ершов Дмитрий</dc:creator>
  <cp:lastModifiedBy>Ершов Дмитрий</cp:lastModifiedBy>
  <cp:revision>2</cp:revision>
  <dcterms:created xsi:type="dcterms:W3CDTF">2025-09-24T11:51:14Z</dcterms:created>
  <dcterms:modified xsi:type="dcterms:W3CDTF">2025-09-24T23:44:31Z</dcterms:modified>
</cp:coreProperties>
</file>